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94" r:id="rId3"/>
    <p:sldId id="258" r:id="rId4"/>
    <p:sldId id="261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4" r:id="rId24"/>
    <p:sldId id="315" r:id="rId25"/>
    <p:sldId id="316" r:id="rId26"/>
    <p:sldId id="313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 snapToGrid="0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0F659-66ED-41F1-A584-C24AF546228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9A92-7D07-4A79-8693-62406A1F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0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Elliptio</a:t>
            </a:r>
            <a:r>
              <a:rPr lang="en-US" dirty="0" smtClean="0"/>
              <a:t> </a:t>
            </a:r>
            <a:r>
              <a:rPr lang="en-US" dirty="0" err="1" smtClean="0"/>
              <a:t>complanata</a:t>
            </a:r>
            <a:r>
              <a:rPr lang="en-US" dirty="0" smtClean="0"/>
              <a:t>, </a:t>
            </a:r>
            <a:r>
              <a:rPr lang="en-US" dirty="0" err="1" smtClean="0"/>
              <a:t>Leptodea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fragilis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Pyganadon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9A92-7D07-4A79-8693-62406A1F49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Logistic regression and </a:t>
            </a:r>
            <a:r>
              <a:rPr lang="en-US" dirty="0" err="1" smtClean="0"/>
              <a:t>mrpp</a:t>
            </a:r>
            <a:r>
              <a:rPr lang="en-US" smtClean="0"/>
              <a:t> to come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9A92-7D07-4A79-8693-62406A1F49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9D46C-5F44-48A5-B9DA-FCD2EF83D1C8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372B-1239-4DD9-B106-6835A7596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1A19-BACE-4BB9-A99B-06F3C147AE47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64DA-E903-4CA4-9AB1-AC7CBAD47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B3C7-00FF-4026-B76C-EBCE659A1396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BBC7-C583-428B-A139-37642EABE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0779-5089-4DB1-A12F-17D8FE27E953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B73E-17C1-48A1-BBA7-2D0A74603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BA0D-8A31-41EA-9BDF-120EAA458B72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C1D6-800E-41D1-BDBA-D444A9395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F27F5-84D1-425F-9448-4F02BEBB8F43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0402-F724-421A-A6DB-40D170B22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5532-B0FC-4EAD-93CA-7C0C239FF0E8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0981D-6A7C-49BF-B280-FEA6256B0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533D-529C-4C7D-865A-57BD609FCA9E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B514-3839-4B7F-8DCC-3D6819280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32752-8B7A-4857-8410-6790A1123CFE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57B7-DD43-42D8-985B-72D3D7254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F01A-66B0-452A-B5D0-B40123EFE887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5D82-797B-4DD8-98BA-BF79F9320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E469-BDB1-44F2-83CA-094D464D9776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9E72-55DA-4194-9B92-3E38CEF0F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CBA6F0-1CBD-47AC-8CBA-2799A1946D8D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A6C7E2-F4B3-4F19-B451-B3F76D667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4" r:id="rId2"/>
    <p:sldLayoutId id="2147483781" r:id="rId3"/>
    <p:sldLayoutId id="2147483775" r:id="rId4"/>
    <p:sldLayoutId id="2147483782" r:id="rId5"/>
    <p:sldLayoutId id="2147483776" r:id="rId6"/>
    <p:sldLayoutId id="2147483777" r:id="rId7"/>
    <p:sldLayoutId id="2147483783" r:id="rId8"/>
    <p:sldLayoutId id="2147483784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995" y="1064342"/>
            <a:ext cx="8720533" cy="247527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0" dirty="0" smtClean="0"/>
              <a:t>Great lakes coastal wetlands: What is a refuge for </a:t>
            </a:r>
            <a:r>
              <a:rPr sz="3200" b="0" dirty="0" err="1" smtClean="0"/>
              <a:t>unionids</a:t>
            </a:r>
            <a:r>
              <a:rPr sz="3200" b="0" dirty="0" smtClean="0"/>
              <a:t>?</a:t>
            </a:r>
            <a:br>
              <a:rPr sz="3200" b="0" dirty="0" smtClean="0"/>
            </a:br>
            <a:r>
              <a:rPr sz="3200" b="0" dirty="0" smtClean="0"/>
              <a:t> </a:t>
            </a:r>
            <a:r>
              <a:rPr lang="en-US" sz="3200" b="0" dirty="0" smtClean="0"/>
              <a:t>T</a:t>
            </a:r>
            <a:r>
              <a:rPr sz="3200" b="0" dirty="0" smtClean="0"/>
              <a:t>he effects of water level fluctuations</a:t>
            </a:r>
            <a:endParaRPr sz="3200" b="0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084439" y="3932903"/>
            <a:ext cx="5114925" cy="1101725"/>
          </a:xfrm>
        </p:spPr>
        <p:txBody>
          <a:bodyPr/>
          <a:lstStyle/>
          <a:p>
            <a:pPr algn="ctr" eaLnBrk="1" hangingPunct="1"/>
            <a:r>
              <a:rPr lang="en-US" dirty="0"/>
              <a:t>J</a:t>
            </a:r>
            <a:r>
              <a:rPr lang="en-US" dirty="0" smtClean="0"/>
              <a:t>essica Sherman</a:t>
            </a:r>
          </a:p>
          <a:p>
            <a:pPr algn="ctr" eaLnBrk="1" hangingPunct="1"/>
            <a:r>
              <a:rPr lang="en-US" dirty="0" smtClean="0"/>
              <a:t>Central Michigan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4" t="42070" r="26751" b="13958"/>
          <a:stretch/>
        </p:blipFill>
        <p:spPr bwMode="auto">
          <a:xfrm>
            <a:off x="2037736" y="3565177"/>
            <a:ext cx="3236595" cy="32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spect="1"/>
          </p:cNvSpPr>
          <p:nvPr/>
        </p:nvSpPr>
        <p:spPr>
          <a:xfrm>
            <a:off x="4540044" y="6019800"/>
            <a:ext cx="313311" cy="30861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40044" y="477848"/>
            <a:ext cx="1022556" cy="55419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853355" y="3581400"/>
            <a:ext cx="4085795" cy="27470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6" t="43749" r="32299" b="11250"/>
          <a:stretch/>
        </p:blipFill>
        <p:spPr bwMode="auto">
          <a:xfrm>
            <a:off x="5562600" y="477848"/>
            <a:ext cx="3376550" cy="310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2600" y="118542"/>
            <a:ext cx="303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Lake St. Clair Delta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8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4" t="42070" r="26751" b="13958"/>
          <a:stretch/>
        </p:blipFill>
        <p:spPr bwMode="auto">
          <a:xfrm>
            <a:off x="2037736" y="3565177"/>
            <a:ext cx="3236595" cy="32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0" y="6400800"/>
            <a:ext cx="386806" cy="3810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188542" y="3429000"/>
            <a:ext cx="845698" cy="2971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577806" y="3429000"/>
            <a:ext cx="4387175" cy="335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1" t="41667" r="23969" b="12292"/>
          <a:stretch/>
        </p:blipFill>
        <p:spPr bwMode="auto">
          <a:xfrm>
            <a:off x="5034240" y="609600"/>
            <a:ext cx="393074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4239" y="228600"/>
            <a:ext cx="322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North Maumee Bay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93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Water Quality Measurements</a:t>
            </a:r>
          </a:p>
          <a:p>
            <a:pPr lvl="1" eaLnBrk="1" hangingPunct="1"/>
            <a:r>
              <a:rPr lang="en-US" dirty="0" err="1" smtClean="0"/>
              <a:t>Multiparameter</a:t>
            </a:r>
            <a:r>
              <a:rPr lang="en-US" dirty="0" smtClean="0"/>
              <a:t> Water Quality </a:t>
            </a:r>
            <a:r>
              <a:rPr lang="en-US" dirty="0" err="1" smtClean="0"/>
              <a:t>Sonde</a:t>
            </a:r>
            <a:endParaRPr lang="en-US" dirty="0" smtClean="0"/>
          </a:p>
          <a:p>
            <a:pPr lvl="1" eaLnBrk="1" hangingPunct="1"/>
            <a:r>
              <a:rPr lang="en-US" dirty="0" smtClean="0"/>
              <a:t>Water gauges</a:t>
            </a:r>
          </a:p>
        </p:txBody>
      </p:sp>
      <p:pic>
        <p:nvPicPr>
          <p:cNvPr id="18435" name="Picture 2" descr="C:\Documents and Settings\diane dippelhofer\My Documents\My Pictures\Research\IMGP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242252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Documents and Settings\diane dippelhofer\My Documents\My Pictures\Research\IMGP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597" y="3881438"/>
            <a:ext cx="18891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2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Water Quality Measurements</a:t>
            </a:r>
          </a:p>
          <a:p>
            <a:pPr lvl="1" eaLnBrk="1" hangingPunct="1"/>
            <a:r>
              <a:rPr lang="en-US" dirty="0" err="1"/>
              <a:t>Multiparameter</a:t>
            </a:r>
            <a:r>
              <a:rPr lang="en-US" dirty="0"/>
              <a:t> Water Quality </a:t>
            </a:r>
            <a:r>
              <a:rPr lang="en-US" dirty="0" err="1"/>
              <a:t>Sonde</a:t>
            </a:r>
            <a:endParaRPr lang="en-US" dirty="0"/>
          </a:p>
          <a:p>
            <a:pPr lvl="1" eaLnBrk="1" hangingPunct="1"/>
            <a:r>
              <a:rPr lang="en-US" dirty="0"/>
              <a:t>Water gauges</a:t>
            </a:r>
          </a:p>
          <a:p>
            <a:endParaRPr lang="en-US" dirty="0"/>
          </a:p>
        </p:txBody>
      </p:sp>
      <p:pic>
        <p:nvPicPr>
          <p:cNvPr id="56322" name="Picture 2" descr="C:\Users\Jessica\Desktop\CMU Research\Pictures\water guage diagram J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7527" r="27420" b="6881"/>
          <a:stretch/>
        </p:blipFill>
        <p:spPr bwMode="auto">
          <a:xfrm>
            <a:off x="5545393" y="2830294"/>
            <a:ext cx="3406875" cy="37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</a:t>
            </a:r>
          </a:p>
        </p:txBody>
      </p:sp>
      <p:pic>
        <p:nvPicPr>
          <p:cNvPr id="56323" name="Picture 3" descr="C:\Users\Jessica\Desktop\Sherman Reserach\Sherman Reserach 10_8_2010\GDI 6_22_2010 (2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709" y="3451121"/>
            <a:ext cx="4208207" cy="31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Dreissenid</a:t>
            </a:r>
            <a:r>
              <a:rPr lang="en-US" dirty="0" smtClean="0"/>
              <a:t> Colonization </a:t>
            </a:r>
          </a:p>
          <a:p>
            <a:pPr lvl="1" eaLnBrk="1" hangingPunct="1"/>
            <a:r>
              <a:rPr lang="en-US" dirty="0" smtClean="0"/>
              <a:t>Unglazed clay tiles</a:t>
            </a:r>
          </a:p>
          <a:p>
            <a:pPr lvl="2" eaLnBrk="1" hangingPunct="1"/>
            <a:r>
              <a:rPr lang="en-US" dirty="0" smtClean="0"/>
              <a:t>16x16 cm</a:t>
            </a:r>
          </a:p>
          <a:p>
            <a:pPr lvl="2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9459" name="Picture 3" descr="C:\Documents and Settings\diane dippelhofer\My Documents\My Pictures\Research\IMGP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250" y="276286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C:\Users\Jessica\Desktop\Sherman Reserach\IMGP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3" y="3594059"/>
            <a:ext cx="3937818" cy="29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ssica\Desktop\Sherman Reserach\Sherman Reserach 10_8_2010\GDI 8_2_201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42" y="4124017"/>
            <a:ext cx="3231208" cy="24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Unionid</a:t>
            </a:r>
            <a:r>
              <a:rPr lang="en-US" dirty="0"/>
              <a:t> Surveys</a:t>
            </a:r>
          </a:p>
          <a:p>
            <a:pPr lvl="1" eaLnBrk="1" hangingPunct="1"/>
            <a:r>
              <a:rPr lang="en-US" dirty="0" smtClean="0"/>
              <a:t>Initial 1 p-h visual search </a:t>
            </a:r>
            <a:r>
              <a:rPr lang="en-US" dirty="0"/>
              <a:t>for live mussels</a:t>
            </a:r>
          </a:p>
          <a:p>
            <a:pPr lvl="2" eaLnBrk="1" hangingPunct="1"/>
            <a:r>
              <a:rPr lang="en-US" dirty="0" smtClean="0"/>
              <a:t>Staked location</a:t>
            </a:r>
          </a:p>
          <a:p>
            <a:pPr lvl="2" eaLnBrk="1" hangingPunct="1"/>
            <a:r>
              <a:rPr lang="en-US" dirty="0" smtClean="0"/>
              <a:t>Snorkeled searches</a:t>
            </a:r>
            <a:endParaRPr lang="en-US" baseline="30000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</a:t>
            </a:r>
          </a:p>
        </p:txBody>
      </p:sp>
      <p:pic>
        <p:nvPicPr>
          <p:cNvPr id="52226" name="Picture 2" descr="C:\Users\Jessica\Desktop\Sherman Reserach 10_8_2010\GDI 8_2_2010 (18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081"/>
          <a:stretch/>
        </p:blipFill>
        <p:spPr bwMode="auto">
          <a:xfrm>
            <a:off x="3686510" y="3908318"/>
            <a:ext cx="5221509" cy="269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Unionid</a:t>
            </a:r>
            <a:r>
              <a:rPr lang="en-US" dirty="0"/>
              <a:t> Surveys</a:t>
            </a:r>
          </a:p>
          <a:p>
            <a:pPr lvl="1" eaLnBrk="1" hangingPunct="1"/>
            <a:r>
              <a:rPr lang="en-US" dirty="0" smtClean="0"/>
              <a:t>Initial 1 p-h visual search </a:t>
            </a:r>
            <a:r>
              <a:rPr lang="en-US" dirty="0"/>
              <a:t>for live mussels</a:t>
            </a:r>
          </a:p>
          <a:p>
            <a:pPr lvl="2" eaLnBrk="1" hangingPunct="1"/>
            <a:r>
              <a:rPr lang="en-US" dirty="0" smtClean="0"/>
              <a:t>Staked location</a:t>
            </a:r>
          </a:p>
          <a:p>
            <a:pPr lvl="2" eaLnBrk="1" hangingPunct="1"/>
            <a:r>
              <a:rPr lang="en-US" dirty="0" smtClean="0"/>
              <a:t>Snorkeled searches</a:t>
            </a:r>
          </a:p>
          <a:p>
            <a:pPr lvl="2" eaLnBrk="1" hangingPunct="1"/>
            <a:r>
              <a:rPr lang="en-US" dirty="0" smtClean="0"/>
              <a:t>Except…</a:t>
            </a:r>
          </a:p>
          <a:p>
            <a:pPr lvl="3" eaLnBrk="1" hangingPunct="1"/>
            <a:r>
              <a:rPr lang="en-US" dirty="0" smtClean="0"/>
              <a:t>North Maumee Bay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</a:t>
            </a:r>
          </a:p>
        </p:txBody>
      </p:sp>
      <p:pic>
        <p:nvPicPr>
          <p:cNvPr id="53250" name="Picture 2" descr="C:\Users\Jessica\Desktop\Sherman Reserach\Sherman 2010\Muddy water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9"/>
          <a:stretch/>
        </p:blipFill>
        <p:spPr bwMode="auto">
          <a:xfrm>
            <a:off x="4409765" y="4198396"/>
            <a:ext cx="4513006" cy="25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Unionid</a:t>
            </a:r>
            <a:r>
              <a:rPr lang="en-US" dirty="0"/>
              <a:t> Surveys</a:t>
            </a:r>
          </a:p>
          <a:p>
            <a:pPr lvl="1"/>
            <a:r>
              <a:rPr lang="en-US" dirty="0" smtClean="0"/>
              <a:t>Clam rake surveys</a:t>
            </a:r>
          </a:p>
          <a:p>
            <a:pPr lvl="2"/>
            <a:r>
              <a:rPr lang="en-US" dirty="0" smtClean="0"/>
              <a:t>Haphazard starting location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</a:t>
            </a:r>
          </a:p>
        </p:txBody>
      </p:sp>
      <p:pic>
        <p:nvPicPr>
          <p:cNvPr id="54274" name="Picture 2" descr="C:\Users\Jessica\Desktop\Sherman Reserach 10_8_2010\LSC 8_22_2010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06" y="4289936"/>
            <a:ext cx="2802194" cy="21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C:\Users\Jessica\Desktop\Sherman Reserach 10_8_2010\LSC 8_22_2010 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65" y="4289936"/>
            <a:ext cx="2802192" cy="21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5" y="4289936"/>
            <a:ext cx="2363380" cy="20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4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Live </a:t>
            </a:r>
            <a:r>
              <a:rPr lang="en-US" dirty="0" err="1" smtClean="0"/>
              <a:t>Unionids</a:t>
            </a:r>
            <a:r>
              <a:rPr lang="en-US" dirty="0" smtClean="0"/>
              <a:t> found</a:t>
            </a:r>
          </a:p>
          <a:p>
            <a:pPr lvl="1" eaLnBrk="1" hangingPunct="1"/>
            <a:r>
              <a:rPr lang="en-US" dirty="0" smtClean="0"/>
              <a:t>Les </a:t>
            </a:r>
            <a:r>
              <a:rPr lang="en-US" dirty="0" err="1" smtClean="0"/>
              <a:t>Cheneaux</a:t>
            </a:r>
            <a:r>
              <a:rPr lang="en-US" dirty="0" smtClean="0"/>
              <a:t> Islands</a:t>
            </a:r>
          </a:p>
          <a:p>
            <a:pPr lvl="2" eaLnBrk="1" hangingPunct="1"/>
            <a:r>
              <a:rPr lang="en-US" dirty="0" smtClean="0"/>
              <a:t>1 species </a:t>
            </a:r>
          </a:p>
          <a:p>
            <a:pPr lvl="2" eaLnBrk="1" hangingPunct="1"/>
            <a:r>
              <a:rPr lang="en-US" dirty="0" smtClean="0"/>
              <a:t>100% fouled</a:t>
            </a:r>
          </a:p>
          <a:p>
            <a:pPr lvl="1" eaLnBrk="1" hangingPunct="1"/>
            <a:r>
              <a:rPr lang="en-US" dirty="0" smtClean="0"/>
              <a:t>Lake St. Clair Delta</a:t>
            </a:r>
          </a:p>
          <a:p>
            <a:pPr lvl="2" eaLnBrk="1" hangingPunct="1"/>
            <a:r>
              <a:rPr lang="en-US" dirty="0" smtClean="0"/>
              <a:t>10 species </a:t>
            </a:r>
          </a:p>
          <a:p>
            <a:pPr lvl="2" eaLnBrk="1" hangingPunct="1"/>
            <a:r>
              <a:rPr lang="en-US" dirty="0" smtClean="0"/>
              <a:t>85% fouled</a:t>
            </a:r>
          </a:p>
          <a:p>
            <a:pPr lvl="1" eaLnBrk="1" hangingPunct="1"/>
            <a:r>
              <a:rPr lang="en-US" dirty="0" smtClean="0"/>
              <a:t>North Maumee Bay</a:t>
            </a:r>
          </a:p>
          <a:p>
            <a:pPr lvl="2" eaLnBrk="1" hangingPunct="1"/>
            <a:r>
              <a:rPr lang="en-US" dirty="0" smtClean="0"/>
              <a:t>2 species </a:t>
            </a:r>
          </a:p>
          <a:p>
            <a:pPr lvl="2" eaLnBrk="1" hangingPunct="1"/>
            <a:r>
              <a:rPr lang="en-US" dirty="0" smtClean="0"/>
              <a:t>50% fouled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21507" name="Picture 2" descr="C:\Documents and Settings\diane dippelhofer\My Documents\My Pictures\Research\IMGP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06438"/>
            <a:ext cx="301942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Documents and Settings\diane dippelhofer\My Documents\My Pictures\Research\IMGP0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301942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3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4" t="42070" r="26751" b="13958"/>
          <a:stretch/>
        </p:blipFill>
        <p:spPr bwMode="auto">
          <a:xfrm>
            <a:off x="2037736" y="3565177"/>
            <a:ext cx="3236595" cy="32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0" y="6400800"/>
            <a:ext cx="386806" cy="3810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1" t="41667" r="23969" b="12292"/>
          <a:stretch/>
        </p:blipFill>
        <p:spPr bwMode="auto">
          <a:xfrm>
            <a:off x="5771660" y="3565177"/>
            <a:ext cx="2782405" cy="199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71660" y="3165067"/>
            <a:ext cx="298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North Maumee Bay</a:t>
            </a:r>
            <a:endParaRPr lang="en-US" sz="2000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540044" y="6019800"/>
            <a:ext cx="313311" cy="30861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6" t="43749" r="32299" b="11250"/>
          <a:stretch/>
        </p:blipFill>
        <p:spPr bwMode="auto">
          <a:xfrm>
            <a:off x="5562600" y="477848"/>
            <a:ext cx="2737397" cy="25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62599" y="133290"/>
            <a:ext cx="2991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Lake St. Clair Delta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656033" y="3657600"/>
            <a:ext cx="386806" cy="212377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3" t="48286" r="20302" b="15423"/>
          <a:stretch/>
        </p:blipFill>
        <p:spPr bwMode="auto">
          <a:xfrm>
            <a:off x="760094" y="281170"/>
            <a:ext cx="3624309" cy="22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84233" y="-73744"/>
            <a:ext cx="4012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Les </a:t>
            </a:r>
            <a:r>
              <a:rPr lang="en-US" sz="2000" dirty="0" err="1" smtClean="0"/>
              <a:t>Cheneaux</a:t>
            </a:r>
            <a:r>
              <a:rPr lang="en-US" sz="2000" dirty="0" smtClean="0"/>
              <a:t> Islands</a:t>
            </a:r>
            <a:endParaRPr lang="en-US" sz="2000" dirty="0"/>
          </a:p>
        </p:txBody>
      </p:sp>
      <p:sp>
        <p:nvSpPr>
          <p:cNvPr id="25" name="Oval 24"/>
          <p:cNvSpPr/>
          <p:nvPr/>
        </p:nvSpPr>
        <p:spPr>
          <a:xfrm>
            <a:off x="2970233" y="1197703"/>
            <a:ext cx="392399" cy="4098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53985" y="1136877"/>
            <a:ext cx="392399" cy="4098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31523" y="992767"/>
            <a:ext cx="734578" cy="9196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3537" y="3877977"/>
            <a:ext cx="392399" cy="4098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99549" y="4584250"/>
            <a:ext cx="392399" cy="4098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242364" y="2646937"/>
            <a:ext cx="313311" cy="30861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5143" y="3138457"/>
            <a:ext cx="313311" cy="30861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3112670" y="3774302"/>
            <a:ext cx="313311" cy="30861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3191486" y="4239547"/>
            <a:ext cx="205921" cy="40566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4010132" y="5125863"/>
            <a:ext cx="313311" cy="30861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1833" y="2612923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 </a:t>
            </a:r>
            <a:r>
              <a:rPr lang="en-US" sz="2000" dirty="0" err="1" smtClean="0"/>
              <a:t>Unionids</a:t>
            </a:r>
            <a:r>
              <a:rPr lang="en-US" sz="2000" dirty="0" smtClean="0"/>
              <a:t> present</a:t>
            </a:r>
          </a:p>
          <a:p>
            <a:endParaRPr lang="en-US" sz="1200" dirty="0" smtClean="0"/>
          </a:p>
          <a:p>
            <a:r>
              <a:rPr lang="en-US" sz="2000" dirty="0" smtClean="0"/>
              <a:t>= </a:t>
            </a:r>
            <a:r>
              <a:rPr lang="en-US" sz="2000" dirty="0" err="1" smtClean="0"/>
              <a:t>Unionids</a:t>
            </a:r>
            <a:r>
              <a:rPr lang="en-US" sz="2000" dirty="0" smtClean="0"/>
              <a:t> absent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71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06672"/>
            <a:ext cx="7698659" cy="4525963"/>
          </a:xfrm>
        </p:spPr>
        <p:txBody>
          <a:bodyPr/>
          <a:lstStyle/>
          <a:p>
            <a:r>
              <a:rPr lang="en-US" dirty="0" smtClean="0"/>
              <a:t>Jessica Sherman</a:t>
            </a:r>
          </a:p>
          <a:p>
            <a:pPr lvl="1"/>
            <a:r>
              <a:rPr lang="en-US" dirty="0" smtClean="0"/>
              <a:t>B.S. in Biology and Pre-Veterinary Medicine from the University of Findlay</a:t>
            </a:r>
          </a:p>
          <a:p>
            <a:pPr lvl="1"/>
            <a:r>
              <a:rPr lang="en-US" dirty="0" smtClean="0"/>
              <a:t>Currently at CMU for M.S. in Conservation Biology</a:t>
            </a:r>
            <a:endParaRPr lang="en-US" dirty="0"/>
          </a:p>
          <a:p>
            <a:pPr lvl="2"/>
            <a:r>
              <a:rPr lang="en-US" dirty="0" smtClean="0"/>
              <a:t>Advisor: Don </a:t>
            </a:r>
            <a:r>
              <a:rPr lang="en-US" dirty="0" err="1" smtClean="0"/>
              <a:t>Uzarski</a:t>
            </a:r>
            <a:endParaRPr lang="en-US" dirty="0" smtClean="0"/>
          </a:p>
          <a:p>
            <a:pPr lvl="2"/>
            <a:r>
              <a:rPr lang="en-US" dirty="0" smtClean="0"/>
              <a:t>Committee: Dave </a:t>
            </a:r>
            <a:r>
              <a:rPr lang="en-US" dirty="0" err="1" smtClean="0"/>
              <a:t>Zanatta</a:t>
            </a:r>
            <a:r>
              <a:rPr lang="en-US" dirty="0" smtClean="0"/>
              <a:t>, </a:t>
            </a:r>
            <a:r>
              <a:rPr lang="en-US" dirty="0" err="1" smtClean="0"/>
              <a:t>Daelyn</a:t>
            </a:r>
            <a:r>
              <a:rPr lang="en-US" dirty="0" smtClean="0"/>
              <a:t> </a:t>
            </a:r>
            <a:r>
              <a:rPr lang="en-US" dirty="0" err="1" smtClean="0"/>
              <a:t>Woolnough</a:t>
            </a:r>
            <a:r>
              <a:rPr lang="en-US" dirty="0" smtClean="0"/>
              <a:t>, and Brent </a:t>
            </a:r>
            <a:r>
              <a:rPr lang="en-US" dirty="0" err="1" smtClean="0"/>
              <a:t>Murry</a:t>
            </a:r>
            <a:endParaRPr lang="en-US" dirty="0" smtClean="0"/>
          </a:p>
        </p:txBody>
      </p:sp>
      <p:pic>
        <p:nvPicPr>
          <p:cNvPr id="4098" name="Picture 2" descr="C:\Users\Jessica\Pictures\Fishing\Beaver Island 8_09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62" y="165921"/>
            <a:ext cx="2669458" cy="20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73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3440" cy="4525963"/>
          </a:xfrm>
        </p:spPr>
        <p:txBody>
          <a:bodyPr/>
          <a:lstStyle/>
          <a:p>
            <a:pPr eaLnBrk="1" hangingPunct="1"/>
            <a:r>
              <a:rPr lang="en-US" i="1" dirty="0" smtClean="0"/>
              <a:t>Dreissena</a:t>
            </a:r>
            <a:r>
              <a:rPr lang="en-US" dirty="0" smtClean="0"/>
              <a:t> colonization on tiles only at Saginaw Bay and North Maumee Bay</a:t>
            </a:r>
          </a:p>
          <a:p>
            <a:pPr lvl="1" eaLnBrk="1" hangingPunct="1"/>
            <a:r>
              <a:rPr lang="en-US" dirty="0" smtClean="0"/>
              <a:t>Highest 20,741 and 31,007 per 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, respectively</a:t>
            </a:r>
            <a:endParaRPr lang="en-US" baseline="30000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dirty="0" smtClean="0"/>
              <a:t>Present in open water of all sites studied</a:t>
            </a:r>
          </a:p>
          <a:p>
            <a:pPr lvl="1" eaLnBrk="1" hangingPunct="1"/>
            <a:endParaRPr lang="en-US" dirty="0" smtClean="0"/>
          </a:p>
          <a:p>
            <a:r>
              <a:rPr lang="en-US" dirty="0" smtClean="0"/>
              <a:t>Saginaw Bay historically contained 13 </a:t>
            </a:r>
            <a:r>
              <a:rPr lang="en-US" dirty="0" err="1" smtClean="0"/>
              <a:t>unionid</a:t>
            </a:r>
            <a:r>
              <a:rPr lang="en-US" dirty="0" smtClean="0"/>
              <a:t> species</a:t>
            </a:r>
          </a:p>
          <a:p>
            <a:endParaRPr lang="en-US" sz="2400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7486" y="6591904"/>
            <a:ext cx="3449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Ricciardi</a:t>
            </a:r>
            <a:r>
              <a:rPr lang="en-US" sz="800" dirty="0" smtClean="0"/>
              <a:t> et al. 1995, Goodrich and Vander </a:t>
            </a:r>
            <a:r>
              <a:rPr lang="en-US" sz="800" dirty="0" err="1" smtClean="0"/>
              <a:t>Schalie</a:t>
            </a:r>
            <a:r>
              <a:rPr lang="en-US" sz="800" dirty="0" smtClean="0"/>
              <a:t> 1932</a:t>
            </a:r>
            <a:endParaRPr lang="en-US" sz="800" dirty="0"/>
          </a:p>
        </p:txBody>
      </p:sp>
      <p:pic>
        <p:nvPicPr>
          <p:cNvPr id="5" name="Picture 2" descr="C:\Users\Jessica\Desktop\Sherman Reserach 10_8_2010\ERI 7_20_2010 (4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72" y="4649429"/>
            <a:ext cx="2905431" cy="21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1896" y="5075904"/>
            <a:ext cx="386806" cy="3810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6400800"/>
            <a:ext cx="386806" cy="3810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28785" y="8943"/>
            <a:ext cx="3100747" cy="3159714"/>
            <a:chOff x="4399289" y="8943"/>
            <a:chExt cx="3100747" cy="315971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91" t="41667" r="14378" b="12292"/>
            <a:stretch/>
          </p:blipFill>
          <p:spPr bwMode="auto">
            <a:xfrm>
              <a:off x="4399289" y="394305"/>
              <a:ext cx="3100747" cy="2774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399289" y="8943"/>
              <a:ext cx="2772368" cy="2667271"/>
              <a:chOff x="4399289" y="8943"/>
              <a:chExt cx="2772368" cy="266727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399289" y="8943"/>
                <a:ext cx="2293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Saginaw Bay</a:t>
                </a:r>
                <a:endParaRPr lang="en-US" sz="2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065527" y="1136410"/>
                <a:ext cx="11061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5,087 per m</a:t>
                </a:r>
                <a:r>
                  <a:rPr lang="en-US" sz="1100" baseline="30000" dirty="0" smtClean="0"/>
                  <a:t>2</a:t>
                </a:r>
                <a:endParaRPr lang="en-US" sz="1100" baseline="30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26272" y="1550420"/>
                <a:ext cx="11061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46 per m</a:t>
                </a:r>
                <a:r>
                  <a:rPr lang="en-US" sz="1100" baseline="30000" dirty="0" smtClean="0"/>
                  <a:t>2</a:t>
                </a:r>
                <a:endParaRPr lang="en-US" sz="1100" baseline="30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47473" y="2414604"/>
                <a:ext cx="11061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20,741 per m</a:t>
                </a:r>
                <a:r>
                  <a:rPr lang="en-US" sz="1100" baseline="30000" dirty="0" smtClean="0"/>
                  <a:t>2</a:t>
                </a:r>
                <a:endParaRPr lang="en-US" sz="1100" baseline="30000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5379336" y="6368451"/>
            <a:ext cx="3764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Highest Recorded </a:t>
            </a:r>
            <a:r>
              <a:rPr lang="en-US" sz="1400" dirty="0" err="1" smtClean="0"/>
              <a:t>Dreissenid</a:t>
            </a:r>
            <a:r>
              <a:rPr lang="en-US" sz="1400" dirty="0" smtClean="0"/>
              <a:t> Colonization</a:t>
            </a:r>
          </a:p>
          <a:p>
            <a:r>
              <a:rPr lang="en-US" sz="1400" dirty="0" smtClean="0"/>
              <a:t>            Outer wetland higher than inner</a:t>
            </a:r>
          </a:p>
          <a:p>
            <a:r>
              <a:rPr lang="en-US" sz="1400" dirty="0" smtClean="0"/>
              <a:t> </a:t>
            </a:r>
            <a:endParaRPr lang="en-US" sz="1400" baseline="30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180866" y="3725865"/>
            <a:ext cx="3276481" cy="2438967"/>
            <a:chOff x="6180866" y="3961833"/>
            <a:chExt cx="3276481" cy="2438967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1" t="41667" r="23969" b="12292"/>
            <a:stretch/>
          </p:blipFill>
          <p:spPr bwMode="auto">
            <a:xfrm>
              <a:off x="6180866" y="4299280"/>
              <a:ext cx="2929889" cy="210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20677" y="3961833"/>
              <a:ext cx="27573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North Maumee Bay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51217" y="5580592"/>
              <a:ext cx="1106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0 per m</a:t>
              </a:r>
              <a:r>
                <a:rPr lang="en-US" sz="1100" baseline="30000" dirty="0" smtClean="0"/>
                <a:t>2</a:t>
              </a:r>
              <a:endParaRPr lang="en-US" sz="1100" baseline="30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6777" y="4928851"/>
              <a:ext cx="1106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821 per m</a:t>
              </a:r>
              <a:r>
                <a:rPr lang="en-US" sz="1100" baseline="30000" dirty="0" smtClean="0"/>
                <a:t>2</a:t>
              </a:r>
              <a:endParaRPr lang="en-US" sz="1100" baseline="30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16231" y="5004794"/>
              <a:ext cx="1106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31,007 per m</a:t>
              </a:r>
              <a:r>
                <a:rPr lang="en-US" sz="1100" baseline="30000" dirty="0" smtClean="0"/>
                <a:t>2</a:t>
              </a:r>
              <a:endParaRPr lang="en-US" sz="1100" baseline="30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7736" y="3565177"/>
            <a:ext cx="3236595" cy="3216623"/>
            <a:chOff x="2037736" y="3565177"/>
            <a:chExt cx="3236595" cy="321662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74" t="42070" r="26751" b="13958"/>
            <a:stretch/>
          </p:blipFill>
          <p:spPr bwMode="auto">
            <a:xfrm>
              <a:off x="2037736" y="3565177"/>
              <a:ext cx="3236595" cy="3216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3200400" y="4267200"/>
              <a:ext cx="182880" cy="3657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91313" y="5105400"/>
              <a:ext cx="365760" cy="36576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82440" y="6416040"/>
              <a:ext cx="182880" cy="36576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56033" y="3703320"/>
              <a:ext cx="335280" cy="1828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24200" y="3764280"/>
              <a:ext cx="365760" cy="3657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26280" y="5974080"/>
              <a:ext cx="365760" cy="3657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0393" y="1622235"/>
            <a:ext cx="7467600" cy="4525963"/>
            <a:chOff x="548640" y="2414604"/>
            <a:chExt cx="7467600" cy="4525963"/>
          </a:xfrm>
        </p:grpSpPr>
        <p:sp>
          <p:nvSpPr>
            <p:cNvPr id="41" name="Content Placeholder 2"/>
            <p:cNvSpPr txBox="1">
              <a:spLocks/>
            </p:cNvSpPr>
            <p:nvPr/>
          </p:nvSpPr>
          <p:spPr bwMode="auto">
            <a:xfrm>
              <a:off x="548640" y="2414604"/>
              <a:ext cx="7467600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19100" indent="-3825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2313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4888" indent="-2555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Arial" charset="0"/>
                <a:buChar char="○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79525" indent="-2365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AB81"/>
                </a:buClr>
                <a:buSzPct val="90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9075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8B25C"/>
                </a:buClr>
                <a:buSzPct val="100000"/>
                <a:buFont typeface="Arial" charset="0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078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/>
                <a:buChar char="-"/>
                <a:defRPr kumimoji="0"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Arial"/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9696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▪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17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512" indent="0">
                <a:buNone/>
              </a:pPr>
              <a:r>
                <a:rPr lang="en-US" dirty="0" smtClean="0"/>
                <a:t>     </a:t>
              </a:r>
              <a:r>
                <a:rPr lang="en-US" sz="2600" dirty="0" smtClean="0"/>
                <a:t>= No colonization</a:t>
              </a:r>
            </a:p>
            <a:p>
              <a:pPr marL="36512" indent="0">
                <a:buNone/>
              </a:pPr>
              <a:r>
                <a:rPr lang="en-US" sz="2600" dirty="0" smtClean="0"/>
                <a:t>     = Colonization</a:t>
              </a:r>
              <a:endParaRPr lang="en-US" sz="26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9473" y="3024204"/>
              <a:ext cx="365760" cy="36576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99473" y="2521284"/>
              <a:ext cx="365760" cy="3657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21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7" y="1284801"/>
            <a:ext cx="7712703" cy="543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995160" y="5125291"/>
            <a:ext cx="2087880" cy="1679859"/>
            <a:chOff x="2037736" y="3565177"/>
            <a:chExt cx="3236595" cy="32166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74" t="42070" r="26751" b="13958"/>
            <a:stretch/>
          </p:blipFill>
          <p:spPr bwMode="auto">
            <a:xfrm>
              <a:off x="2037736" y="3565177"/>
              <a:ext cx="3236595" cy="3216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200400" y="4267200"/>
              <a:ext cx="182880" cy="3657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1313" y="5105400"/>
              <a:ext cx="365760" cy="36576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2440" y="6416040"/>
              <a:ext cx="182880" cy="36576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6033" y="3703320"/>
              <a:ext cx="335280" cy="1828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200" y="3764280"/>
              <a:ext cx="365760" cy="3657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26280" y="5974080"/>
              <a:ext cx="365760" cy="3657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66160" y="5682097"/>
            <a:ext cx="579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28%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31520" y="3472953"/>
            <a:ext cx="579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18.5%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1" y="1604907"/>
            <a:ext cx="7769925" cy="500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71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732731"/>
              </p:ext>
            </p:extLst>
          </p:nvPr>
        </p:nvGraphicFramePr>
        <p:xfrm>
          <a:off x="669977" y="1602247"/>
          <a:ext cx="7766100" cy="5033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SPW 10.0 Graph" r:id="rId3" imgW="7096320" imgH="4599360" progId="SigmaPlotGraphicObject.9">
                  <p:embed/>
                </p:oleObj>
              </mc:Choice>
              <mc:Fallback>
                <p:oleObj name="SPW 10.0 Graph" r:id="rId3" imgW="7096320" imgH="459936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977" y="1602247"/>
                        <a:ext cx="7766100" cy="5033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059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323415"/>
              </p:ext>
            </p:extLst>
          </p:nvPr>
        </p:nvGraphicFramePr>
        <p:xfrm>
          <a:off x="683086" y="1606550"/>
          <a:ext cx="7773987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SPW 10.0 Graph" r:id="rId3" imgW="7306970" imgH="4590288" progId="SigmaPlotGraphicObject.9">
                  <p:embed/>
                </p:oleObj>
              </mc:Choice>
              <mc:Fallback>
                <p:oleObj name="SPW 10.0 Graph" r:id="rId3" imgW="7306970" imgH="4590288" progId="SigmaPlotGraphicObject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086" y="1606550"/>
                        <a:ext cx="7773987" cy="503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109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7949381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Physicochemical variables in Saginaw Bay &amp; North Maumee Bay appear to support </a:t>
            </a:r>
            <a:r>
              <a:rPr lang="en-US" i="1" dirty="0" smtClean="0"/>
              <a:t>Dreissena</a:t>
            </a:r>
            <a:r>
              <a:rPr lang="en-US" dirty="0" smtClean="0"/>
              <a:t> colonization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Low productivity could inhibit </a:t>
            </a:r>
            <a:r>
              <a:rPr lang="en-US" i="1" dirty="0" err="1" smtClean="0"/>
              <a:t>Dreissena</a:t>
            </a:r>
            <a:r>
              <a:rPr lang="en-US" dirty="0" smtClean="0"/>
              <a:t> colonization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 correlations between </a:t>
            </a:r>
            <a:r>
              <a:rPr lang="en-US" dirty="0" err="1" smtClean="0"/>
              <a:t>unionid</a:t>
            </a:r>
            <a:r>
              <a:rPr lang="en-US" dirty="0" smtClean="0"/>
              <a:t> populations and physicochemical factors</a:t>
            </a:r>
            <a:endParaRPr lang="en-US" dirty="0"/>
          </a:p>
          <a:p>
            <a:pPr marL="36512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59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you!</a:t>
            </a:r>
          </a:p>
        </p:txBody>
      </p:sp>
      <p:pic>
        <p:nvPicPr>
          <p:cNvPr id="51202" name="Picture 2" descr="C:\Documents and Settings\diane dippelhofer\My Documents\My Pictures\Research\1 (1).JPG"/>
          <p:cNvPicPr>
            <a:picLocks noChangeAspect="1" noChangeArrowheads="1"/>
          </p:cNvPicPr>
          <p:nvPr/>
        </p:nvPicPr>
        <p:blipFill>
          <a:blip r:embed="rId2" cstate="print"/>
          <a:srcRect t="12000" r="14880"/>
          <a:stretch>
            <a:fillRect/>
          </a:stretch>
        </p:blipFill>
        <p:spPr bwMode="auto">
          <a:xfrm>
            <a:off x="6781800" y="304800"/>
            <a:ext cx="2162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Documents and Settings\diane dippelhofer\My Documents\My Pictures\Research\IMGP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267200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C:\Documents and Settings\diane dippelhofer\My Documents\My Pictures\Research\IMGP0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23415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C:\Documents and Settings\diane dippelhofer\My Documents\My Pictures\Research\IMGP02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2975" y="3962400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C:\Documents and Settings\diane dippelhofer\My Documents\My Pictures\Research\IMGP0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524000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Locate refuge populations of </a:t>
            </a:r>
            <a:r>
              <a:rPr lang="en-US" dirty="0" err="1" smtClean="0"/>
              <a:t>unionids</a:t>
            </a:r>
            <a:r>
              <a:rPr lang="en-US" dirty="0" smtClean="0"/>
              <a:t> in Great Lakes coastal wetlands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Measure chemical and physical parameters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Determine if any support </a:t>
            </a:r>
            <a:r>
              <a:rPr lang="en-US" dirty="0" err="1" smtClean="0"/>
              <a:t>unionids</a:t>
            </a:r>
            <a:r>
              <a:rPr lang="en-US" dirty="0" smtClean="0"/>
              <a:t> or inhibit </a:t>
            </a:r>
            <a:r>
              <a:rPr lang="en-US" dirty="0" err="1" smtClean="0"/>
              <a:t>dreissenid</a:t>
            </a:r>
            <a:r>
              <a:rPr lang="en-US" dirty="0" smtClean="0"/>
              <a:t> colonization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began in early June</a:t>
            </a:r>
          </a:p>
          <a:p>
            <a:pPr lvl="1" eaLnBrk="1" hangingPunct="1"/>
            <a:r>
              <a:rPr lang="en-US" smtClean="0"/>
              <a:t>Initial set up phase</a:t>
            </a:r>
          </a:p>
          <a:p>
            <a:pPr lvl="1" eaLnBrk="1" hangingPunct="1"/>
            <a:r>
              <a:rPr lang="en-US" smtClean="0"/>
              <a:t>Sites revisited at six and 12 weeks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Inner and outer wetland surveyed</a:t>
            </a:r>
          </a:p>
          <a:p>
            <a:pPr lvl="1" eaLnBrk="1" hangingPunct="1"/>
            <a:r>
              <a:rPr lang="en-US" smtClean="0"/>
              <a:t>Emergent stem densities</a:t>
            </a:r>
          </a:p>
          <a:p>
            <a:pPr eaLnBrk="1" hangingPunct="1"/>
            <a:endParaRPr lang="en-US" smtClean="0"/>
          </a:p>
        </p:txBody>
      </p:sp>
      <p:pic>
        <p:nvPicPr>
          <p:cNvPr id="20483" name="Picture 2" descr="C:\Documents and Settings\diane dippelhofer\My Documents\My Pictures\Research\1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41910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4" t="42070" r="26751" b="13958"/>
          <a:stretch/>
        </p:blipFill>
        <p:spPr bwMode="auto">
          <a:xfrm>
            <a:off x="2037736" y="3565177"/>
            <a:ext cx="3236595" cy="32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52400" y="81115"/>
            <a:ext cx="3276600" cy="4569542"/>
            <a:chOff x="152400" y="81115"/>
            <a:chExt cx="3276600" cy="4569542"/>
          </a:xfrm>
        </p:grpSpPr>
        <p:sp>
          <p:nvSpPr>
            <p:cNvPr id="4" name="Rectangle 3"/>
            <p:cNvSpPr/>
            <p:nvPr/>
          </p:nvSpPr>
          <p:spPr>
            <a:xfrm>
              <a:off x="3124200" y="4191000"/>
              <a:ext cx="304800" cy="457200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95297" y="81115"/>
              <a:ext cx="1233703" cy="410988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3316910"/>
              <a:ext cx="2971800" cy="133374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2" t="46599" r="33237" b="9166"/>
            <a:stretch/>
          </p:blipFill>
          <p:spPr bwMode="auto">
            <a:xfrm>
              <a:off x="152400" y="81115"/>
              <a:ext cx="2042897" cy="3235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362199" y="81115"/>
            <a:ext cx="3079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Grand Traverse Bay</a:t>
            </a:r>
            <a:endParaRPr lang="en-US" sz="20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78280" y="182880"/>
            <a:ext cx="7470648" cy="1143000"/>
          </a:xfrm>
        </p:spPr>
        <p:txBody>
          <a:bodyPr/>
          <a:lstStyle/>
          <a:p>
            <a:pPr algn="r"/>
            <a:r>
              <a:rPr lang="en-US" dirty="0" smtClean="0"/>
              <a:t>Study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4" t="42070" r="26751" b="13958"/>
          <a:stretch/>
        </p:blipFill>
        <p:spPr bwMode="auto">
          <a:xfrm>
            <a:off x="2037736" y="3565177"/>
            <a:ext cx="3236595" cy="32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733800"/>
            <a:ext cx="386806" cy="3810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18160" y="2646302"/>
            <a:ext cx="2529840" cy="14684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2646302"/>
            <a:ext cx="539206" cy="10874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5" t="46875" r="32181" b="11042"/>
          <a:stretch/>
        </p:blipFill>
        <p:spPr bwMode="auto">
          <a:xfrm>
            <a:off x="518160" y="304800"/>
            <a:ext cx="2377440" cy="23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304800"/>
            <a:ext cx="22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Beaver Island</a:t>
            </a:r>
          </a:p>
        </p:txBody>
      </p:sp>
    </p:spTree>
    <p:extLst>
      <p:ext uri="{BB962C8B-B14F-4D97-AF65-F5344CB8AC3E}">
        <p14:creationId xmlns:p14="http://schemas.microsoft.com/office/powerpoint/2010/main" val="21725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4" t="42070" r="26751" b="13958"/>
          <a:stretch/>
        </p:blipFill>
        <p:spPr bwMode="auto">
          <a:xfrm>
            <a:off x="2037736" y="3565177"/>
            <a:ext cx="3236595" cy="32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3733800"/>
            <a:ext cx="386806" cy="3810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09404" y="2497394"/>
            <a:ext cx="738596" cy="12364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434806" y="2497394"/>
            <a:ext cx="1424395" cy="12364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0" t="41633" r="41272" b="10787"/>
          <a:stretch/>
        </p:blipFill>
        <p:spPr bwMode="auto">
          <a:xfrm>
            <a:off x="2309404" y="146800"/>
            <a:ext cx="2549797" cy="235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168921"/>
            <a:ext cx="22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Garden Island</a:t>
            </a:r>
          </a:p>
        </p:txBody>
      </p:sp>
    </p:spTree>
    <p:extLst>
      <p:ext uri="{BB962C8B-B14F-4D97-AF65-F5344CB8AC3E}">
        <p14:creationId xmlns:p14="http://schemas.microsoft.com/office/powerpoint/2010/main" val="26027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4" t="42070" r="26751" b="13958"/>
          <a:stretch/>
        </p:blipFill>
        <p:spPr bwMode="auto">
          <a:xfrm>
            <a:off x="2037736" y="3565177"/>
            <a:ext cx="3236595" cy="32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6033" y="3657600"/>
            <a:ext cx="386806" cy="212377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090691" y="2441438"/>
            <a:ext cx="1565342" cy="12161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042839" y="2441438"/>
            <a:ext cx="1672161" cy="12161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3" t="48286" r="20302" b="15423"/>
          <a:stretch/>
        </p:blipFill>
        <p:spPr bwMode="auto">
          <a:xfrm>
            <a:off x="2090691" y="152400"/>
            <a:ext cx="3624309" cy="22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28117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Les </a:t>
            </a:r>
            <a:r>
              <a:rPr lang="en-US" sz="2000" dirty="0" err="1" smtClean="0"/>
              <a:t>Cheneaux</a:t>
            </a:r>
            <a:r>
              <a:rPr lang="en-US" sz="2000" dirty="0" smtClean="0"/>
              <a:t> Islands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11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4" t="42070" r="26751" b="13958"/>
          <a:stretch/>
        </p:blipFill>
        <p:spPr bwMode="auto">
          <a:xfrm>
            <a:off x="2037736" y="3565177"/>
            <a:ext cx="3236595" cy="32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1896" y="5075904"/>
            <a:ext cx="386806" cy="3810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378702" y="3704304"/>
            <a:ext cx="4612898" cy="17599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991896" y="594360"/>
            <a:ext cx="1490918" cy="45162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 t="41667" r="14378" b="12292"/>
          <a:stretch/>
        </p:blipFill>
        <p:spPr bwMode="auto">
          <a:xfrm>
            <a:off x="5482814" y="594360"/>
            <a:ext cx="3508786" cy="31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2814" y="194250"/>
            <a:ext cx="22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Saginaw Bay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37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1899</TotalTime>
  <Words>395</Words>
  <Application>Microsoft Office PowerPoint</Application>
  <PresentationFormat>On-screen Show (4:3)</PresentationFormat>
  <Paragraphs>113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Technic</vt:lpstr>
      <vt:lpstr>SPW 10.0 Graph</vt:lpstr>
      <vt:lpstr>Great lakes coastal wetlands: What is a refuge for unionids?  The effects of water level fluctuations</vt:lpstr>
      <vt:lpstr>Introduction</vt:lpstr>
      <vt:lpstr>Objectives</vt:lpstr>
      <vt:lpstr>Methods</vt:lpstr>
      <vt:lpstr>Study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</vt:lpstr>
      <vt:lpstr>Methods</vt:lpstr>
      <vt:lpstr>Methods</vt:lpstr>
      <vt:lpstr>Methods</vt:lpstr>
      <vt:lpstr>Methods</vt:lpstr>
      <vt:lpstr>Methods</vt:lpstr>
      <vt:lpstr>Results</vt:lpstr>
      <vt:lpstr>PowerPoint Presentation</vt:lpstr>
      <vt:lpstr>Results</vt:lpstr>
      <vt:lpstr>Results</vt:lpstr>
      <vt:lpstr>Results</vt:lpstr>
      <vt:lpstr>Results</vt:lpstr>
      <vt:lpstr>Results</vt:lpstr>
      <vt:lpstr>Results</vt:lpstr>
      <vt:lpstr>Conclusions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Defines a Refuge for Unionids from Dreissenid Mussels (Dreissena polymorpha and D. bugensis) in Great Lakes Coastal Wetlands?</dc:title>
  <dc:creator>Jessica Sherman</dc:creator>
  <cp:lastModifiedBy>Jessica</cp:lastModifiedBy>
  <cp:revision>133</cp:revision>
  <dcterms:created xsi:type="dcterms:W3CDTF">2010-02-15T16:30:34Z</dcterms:created>
  <dcterms:modified xsi:type="dcterms:W3CDTF">2011-02-25T13:24:29Z</dcterms:modified>
</cp:coreProperties>
</file>